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71" r:id="rId4"/>
    <p:sldId id="260" r:id="rId5"/>
    <p:sldId id="274" r:id="rId6"/>
    <p:sldId id="263" r:id="rId7"/>
    <p:sldId id="264" r:id="rId8"/>
    <p:sldId id="277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aleluia\Desktop\Feast%201.04.xlsm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aleluia\Desktop\Feast%201.04.xlsm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aleluia\Desktop\Feast%201.04.xlsm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lrMapOvr bg1="lt1" tx1="dk1" bg2="lt2" tx2="dk2" accent1="accent1" accent2="accent2" accent3="accent3" accent4="accent4" accent5="accent5" accent6="accent6" hlink="hlink" folHlink="folHlink"/>
  <c:pivotSource>
    <c:name>[Feast 1.04.xlsm]OutputCrop!PivotTable10</c:name>
    <c:fmtId val="-1"/>
  </c:pivotSource>
  <c:chart>
    <c:title>
      <c:tx>
        <c:rich>
          <a:bodyPr/>
          <a:lstStyle/>
          <a:p>
            <a:pPr>
              <a:defRPr/>
            </a:pPr>
            <a:r>
              <a:rPr lang="en-US" dirty="0"/>
              <a:t>Average area (ha) per </a:t>
            </a:r>
            <a:r>
              <a:rPr lang="en-US" dirty="0" smtClean="0"/>
              <a:t>household </a:t>
            </a:r>
            <a:r>
              <a:rPr lang="en-US" dirty="0"/>
              <a:t>of dominant arable  crops</a:t>
            </a:r>
          </a:p>
        </c:rich>
      </c:tx>
      <c:layout/>
      <c:overlay val="0"/>
    </c:title>
    <c:autoTitleDeleted val="0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  <c:marker>
          <c:symbol val="none"/>
        </c:marker>
      </c:pivotFmt>
      <c:pivotFmt>
        <c:idx val="8"/>
      </c:pivotFmt>
      <c:pivotFmt>
        <c:idx val="9"/>
      </c:pivotFmt>
      <c:pivotFmt>
        <c:idx val="10"/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</c:pivotFmts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OutputCrop!$F$25:$F$26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strRef>
              <c:f>OutputCrop!$E$27:$E$31</c:f>
              <c:strCache>
                <c:ptCount val="4"/>
                <c:pt idx="0">
                  <c:v>Wheat (Triticum aestivum)</c:v>
                </c:pt>
                <c:pt idx="1">
                  <c:v>Tef (Eragrostis tef) </c:v>
                </c:pt>
                <c:pt idx="2">
                  <c:v>Bean</c:v>
                </c:pt>
                <c:pt idx="3">
                  <c:v>Lentils (Lens esculenta)</c:v>
                </c:pt>
              </c:strCache>
            </c:strRef>
          </c:cat>
          <c:val>
            <c:numRef>
              <c:f>OutputCrop!$F$27:$F$31</c:f>
              <c:numCache>
                <c:formatCode>#,##0.00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1712"/>
        <c:axId val="1493248"/>
      </c:barChart>
      <c:catAx>
        <c:axId val="1491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493248"/>
        <c:crosses val="autoZero"/>
        <c:auto val="0"/>
        <c:lblAlgn val="ctr"/>
        <c:lblOffset val="100"/>
        <c:noMultiLvlLbl val="0"/>
      </c:catAx>
      <c:valAx>
        <c:axId val="14932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Average area per household (</a:t>
                </a:r>
                <a:r>
                  <a:rPr lang="en-US" dirty="0" smtClean="0"/>
                  <a:t>hectares)</a:t>
                </a:r>
                <a:endParaRPr lang="en-US" dirty="0"/>
              </a:p>
            </c:rich>
          </c:tx>
          <c:layout/>
          <c:overlay val="0"/>
        </c:title>
        <c:numFmt formatCode="#,##0.0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491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latin typeface="Tahoma" pitchFamily="34" charset="0"/>
          <a:ea typeface="Tahoma" pitchFamily="34" charset="0"/>
          <a:cs typeface="Tahoma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lrMapOvr bg1="lt1" tx1="dk1" bg2="lt2" tx2="dk2" accent1="accent1" accent2="accent2" accent3="accent3" accent4="accent4" accent5="accent5" accent6="accent6" hlink="hlink" folHlink="folHlink"/>
  <c:pivotSource>
    <c:name>[Feast 1.04.xlsm]OutputAnimal!PivotTable4</c:name>
    <c:fmtId val="-1"/>
  </c:pivotSource>
  <c:chart>
    <c:title>
      <c:tx>
        <c:rich>
          <a:bodyPr/>
          <a:lstStyle/>
          <a:p>
            <a:pPr>
              <a:defRPr/>
            </a:pPr>
            <a:r>
              <a:rPr lang="en-US"/>
              <a:t>Average livestock holdings (number of head) per household based on wealth</a:t>
            </a:r>
          </a:p>
        </c:rich>
      </c:tx>
      <c:layout/>
      <c:overlay val="0"/>
    </c:title>
    <c:autoTitleDeleted val="0"/>
    <c:pivotFmts>
      <c:pivotFmt>
        <c:idx val="0"/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  <c:dLbl>
          <c:idx val="0"/>
          <c:delete val="1"/>
        </c:dLbl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OutputAnimal!$C$25:$C$26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strRef>
              <c:f>OutputAnimal!$B$27:$B$34</c:f>
              <c:strCache>
                <c:ptCount val="8"/>
                <c:pt idx="0">
                  <c:v>Poultry - village conditions</c:v>
                </c:pt>
                <c:pt idx="1">
                  <c:v>Goats</c:v>
                </c:pt>
                <c:pt idx="2">
                  <c:v>Donkeys</c:v>
                </c:pt>
                <c:pt idx="3">
                  <c:v>Local Dairy cows - non lactating (dry)</c:v>
                </c:pt>
                <c:pt idx="4">
                  <c:v>Improved Dairy calves (&lt;6mths old) – male</c:v>
                </c:pt>
                <c:pt idx="5">
                  <c:v>Improved dairy cows – lactating</c:v>
                </c:pt>
                <c:pt idx="6">
                  <c:v>Bulls or castrated male cattle ( &gt; 2 year) </c:v>
                </c:pt>
                <c:pt idx="7">
                  <c:v>Local Dairy calves (&lt;6mths old) – female</c:v>
                </c:pt>
              </c:strCache>
            </c:strRef>
          </c:cat>
          <c:val>
            <c:numRef>
              <c:f>OutputAnimal!$C$27:$C$34</c:f>
              <c:numCache>
                <c:formatCode>General</c:formatCode>
                <c:ptCount val="8"/>
                <c:pt idx="0">
                  <c:v>16</c:v>
                </c:pt>
                <c:pt idx="1">
                  <c:v>16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4768"/>
        <c:axId val="1506304"/>
      </c:barChart>
      <c:catAx>
        <c:axId val="1504768"/>
        <c:scaling>
          <c:orientation val="minMax"/>
        </c:scaling>
        <c:delete val="0"/>
        <c:axPos val="b"/>
        <c:majorTickMark val="none"/>
        <c:minorTickMark val="none"/>
        <c:tickLblPos val="nextTo"/>
        <c:crossAx val="1506304"/>
        <c:crosses val="autoZero"/>
        <c:auto val="1"/>
        <c:lblAlgn val="ctr"/>
        <c:lblOffset val="100"/>
        <c:noMultiLvlLbl val="0"/>
      </c:catAx>
      <c:valAx>
        <c:axId val="1506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04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ahoma" pitchFamily="34" charset="0"/>
          <a:ea typeface="Tahoma" pitchFamily="34" charset="0"/>
          <a:cs typeface="Tahoma" pitchFamily="34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pivotSource>
    <c:name>[Feast 1.04.xlsm]OutputPurchasedfeed!PivotTable4</c:name>
    <c:fmtId val="-1"/>
  </c:pivotSource>
  <c:chart>
    <c:title>
      <c:tx>
        <c:rich>
          <a:bodyPr/>
          <a:lstStyle/>
          <a:p>
            <a:pPr>
              <a:defRPr b="1"/>
            </a:pPr>
            <a:r>
              <a:rPr lang="en-US" b="1"/>
              <a:t>Quantity of feed purchased over a 12mth period</a:t>
            </a:r>
          </a:p>
        </c:rich>
      </c:tx>
      <c:layout>
        <c:manualLayout>
          <c:xMode val="edge"/>
          <c:yMode val="edge"/>
          <c:x val="0.24398460987831067"/>
          <c:y val="0.93145992881026862"/>
        </c:manualLayout>
      </c:layout>
      <c:overlay val="0"/>
    </c:title>
    <c:autoTitleDeleted val="0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 sz="1000" b="0" i="0" u="none" strike="noStrik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</a:defRPr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"/>
      </c:pivotFmt>
      <c:pivotFmt>
        <c:idx val="2"/>
        <c:dLbl>
          <c:idx val="0"/>
          <c:spPr/>
          <c:txPr>
            <a:bodyPr/>
            <a:lstStyle/>
            <a:p>
              <a:pPr>
                <a:defRPr sz="1000" b="0" i="0" u="none" strike="noStrik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"/>
        <c:marker>
          <c:symbol val="none"/>
        </c:marker>
        <c:dLbl>
          <c:idx val="0"/>
          <c:spPr/>
          <c:txPr>
            <a:bodyPr/>
            <a:lstStyle/>
            <a:p>
              <a:pPr>
                <a:defRPr lang="en-GB" sz="1000" b="0" i="0" u="none" strike="noStrik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</c:dLbl>
      </c:pivotFmt>
      <c:pivotFmt>
        <c:idx val="4"/>
        <c:dLbl>
          <c:idx val="0"/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</c:pivotFmts>
    <c:plotArea>
      <c:layout/>
      <c:pieChart>
        <c:varyColors val="1"/>
        <c:ser>
          <c:idx val="0"/>
          <c:order val="0"/>
          <c:tx>
            <c:strRef>
              <c:f>OutputPurchasedfeed!$C$25:$C$26</c:f>
              <c:strCache>
                <c:ptCount val="1"/>
                <c:pt idx="0">
                  <c:v>Total</c:v>
                </c:pt>
              </c:strCache>
            </c:strRef>
          </c:tx>
          <c:dLbls>
            <c:dLbl>
              <c:idx val="2"/>
              <c:layout>
                <c:manualLayout>
                  <c:x val="-3.3107758851572126E-2"/>
                  <c:y val="1.076501466728423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7694239112968016"/>
                  <c:y val="-1.828026092326695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OutputPurchasedfeed!$B$27:$B$31</c:f>
              <c:strCache>
                <c:ptCount val="4"/>
                <c:pt idx="0">
                  <c:v>Wheat (Triticum aestivum) - bran</c:v>
                </c:pt>
                <c:pt idx="1">
                  <c:v>Noug (Guizotia abyssinica) - cake</c:v>
                </c:pt>
                <c:pt idx="2">
                  <c:v>Maize (Zea mays) - cracked grains</c:v>
                </c:pt>
                <c:pt idx="3">
                  <c:v>Molasses</c:v>
                </c:pt>
              </c:strCache>
            </c:strRef>
          </c:cat>
          <c:val>
            <c:numRef>
              <c:f>OutputPurchasedfeed!$C$27:$C$31</c:f>
              <c:numCache>
                <c:formatCode>#,##0.00</c:formatCode>
                <c:ptCount val="4"/>
                <c:pt idx="0">
                  <c:v>2400</c:v>
                </c:pt>
                <c:pt idx="1">
                  <c:v>1200</c:v>
                </c:pt>
                <c:pt idx="2">
                  <c:v>100</c:v>
                </c:pt>
                <c:pt idx="3">
                  <c:v>240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accent3">
        <a:lumMod val="40000"/>
        <a:lumOff val="60000"/>
      </a:schemeClr>
    </a:solidFill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AE9E3D5-26E7-488C-B7D6-2EAA367CC753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5D3319-9877-420A-898C-7E362067729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</a:t>
            </a:r>
          </a:p>
          <a:p>
            <a:r>
              <a:rPr lang="en-US" dirty="0" smtClean="0"/>
              <a:t>Dr. Solomon </a:t>
            </a:r>
            <a:r>
              <a:rPr lang="en-US" dirty="0" err="1" smtClean="0"/>
              <a:t>Mengistu</a:t>
            </a:r>
            <a:endParaRPr lang="en-US" dirty="0" smtClean="0"/>
          </a:p>
          <a:p>
            <a:r>
              <a:rPr lang="en-US" dirty="0" err="1" smtClean="0"/>
              <a:t>Addisu</a:t>
            </a:r>
            <a:r>
              <a:rPr lang="en-US" dirty="0" smtClean="0"/>
              <a:t> </a:t>
            </a:r>
            <a:r>
              <a:rPr lang="en-US" dirty="0" err="1" smtClean="0"/>
              <a:t>Abera</a:t>
            </a:r>
            <a:endParaRPr lang="en-US" dirty="0" smtClean="0"/>
          </a:p>
          <a:p>
            <a:r>
              <a:rPr lang="en-US" dirty="0" smtClean="0"/>
              <a:t>Solomon </a:t>
            </a:r>
            <a:r>
              <a:rPr lang="en-US" dirty="0" err="1" smtClean="0"/>
              <a:t>Abeyi</a:t>
            </a:r>
            <a:endParaRPr lang="en-US" dirty="0" smtClean="0"/>
          </a:p>
          <a:p>
            <a:r>
              <a:rPr lang="en-US" dirty="0" err="1" smtClean="0"/>
              <a:t>Fantahun</a:t>
            </a:r>
            <a:r>
              <a:rPr lang="en-US" dirty="0" smtClean="0"/>
              <a:t> </a:t>
            </a:r>
            <a:r>
              <a:rPr lang="en-US" dirty="0" err="1" smtClean="0"/>
              <a:t>Dereje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FEAST Beef group presentation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691" y="4343400"/>
            <a:ext cx="25908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48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6BA427-FBCE-4EE6-A15C-A1D547FD212F}" type="slidenum">
              <a:rPr lang="en-US" sz="1400"/>
              <a:pPr eaLnBrk="1" hangingPunct="1"/>
              <a:t>10</a:t>
            </a:fld>
            <a:endParaRPr lang="en-US" sz="140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249382" y="430113"/>
            <a:ext cx="8534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000" b="1" dirty="0"/>
              <a:t>The summary of farmers’ view, identified problems &amp; </a:t>
            </a:r>
            <a:r>
              <a:rPr lang="en-US" sz="2000" b="1" dirty="0" smtClean="0"/>
              <a:t>solutions</a:t>
            </a:r>
            <a:endParaRPr lang="en-US" sz="2000" b="1" dirty="0"/>
          </a:p>
        </p:txBody>
      </p:sp>
      <p:graphicFrame>
        <p:nvGraphicFramePr>
          <p:cNvPr id="790669" name="Group 141"/>
          <p:cNvGraphicFramePr>
            <a:graphicFrameLocks noGrp="1"/>
          </p:cNvGraphicFramePr>
          <p:nvPr/>
        </p:nvGraphicFramePr>
        <p:xfrm>
          <a:off x="152400" y="1066800"/>
          <a:ext cx="8610600" cy="4480216"/>
        </p:xfrm>
        <a:graphic>
          <a:graphicData uri="http://schemas.openxmlformats.org/drawingml/2006/table">
            <a:tbl>
              <a:tblPr/>
              <a:tblGrid>
                <a:gridCol w="1641475"/>
                <a:gridCol w="6969125"/>
              </a:tblGrid>
              <a:tr h="518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Main problems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1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Availability of feed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Solution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Produce by their own, procure the deficit from other sources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2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Veterinary services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Solution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Provision of the service by the public &amp; privet  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3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Lack of improved animal breed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Solution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Produce from own herd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4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Shortage of AI services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Solution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Provision of the service by the public &amp; privet  technician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Lack of technical knowledge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Solution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Provision of the capacity building by extension agents 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67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09F5F32-556C-489E-B602-E4E214BC938F}" type="slidenum">
              <a:rPr lang="en-US" sz="1400"/>
              <a:pPr eaLnBrk="1" hangingPunct="1"/>
              <a:t>11</a:t>
            </a:fld>
            <a:endParaRPr lang="en-US" sz="140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381000" y="457200"/>
            <a:ext cx="807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 b="1">
                <a:latin typeface="Tahoma" pitchFamily="34" charset="0"/>
                <a:cs typeface="Tahoma" pitchFamily="34" charset="0"/>
              </a:rPr>
              <a:t>Complete pair-wise comparisons of these problems</a:t>
            </a:r>
          </a:p>
        </p:txBody>
      </p:sp>
      <p:graphicFrame>
        <p:nvGraphicFramePr>
          <p:cNvPr id="789645" name="Group 141"/>
          <p:cNvGraphicFramePr>
            <a:graphicFrameLocks noGrp="1"/>
          </p:cNvGraphicFramePr>
          <p:nvPr/>
        </p:nvGraphicFramePr>
        <p:xfrm>
          <a:off x="304800" y="990600"/>
          <a:ext cx="8153400" cy="4681538"/>
        </p:xfrm>
        <a:graphic>
          <a:graphicData uri="http://schemas.openxmlformats.org/drawingml/2006/table">
            <a:tbl>
              <a:tblPr/>
              <a:tblGrid>
                <a:gridCol w="3208738"/>
                <a:gridCol w="4944662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Comparison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Which problem is more Important to farmers?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1 v Problem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1 v Problem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1 v Problem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1 v Problem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2 v Problem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2 v Problem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2 v Problem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3 v Problem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3 v Problem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4 v Problem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2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CD3FF1-0A47-4A93-8682-25DFD10AF796}" type="slidenum">
              <a:rPr lang="en-US" sz="1400"/>
              <a:pPr eaLnBrk="1" hangingPunct="1"/>
              <a:t>12</a:t>
            </a:fld>
            <a:endParaRPr lang="en-US" sz="1400"/>
          </a:p>
        </p:txBody>
      </p:sp>
      <p:graphicFrame>
        <p:nvGraphicFramePr>
          <p:cNvPr id="791632" name="Group 80"/>
          <p:cNvGraphicFramePr>
            <a:graphicFrameLocks noGrp="1"/>
          </p:cNvGraphicFramePr>
          <p:nvPr/>
        </p:nvGraphicFramePr>
        <p:xfrm>
          <a:off x="454025" y="914400"/>
          <a:ext cx="8153400" cy="2378075"/>
        </p:xfrm>
        <a:graphic>
          <a:graphicData uri="http://schemas.openxmlformats.org/drawingml/2006/table">
            <a:tbl>
              <a:tblPr/>
              <a:tblGrid>
                <a:gridCol w="2057400"/>
                <a:gridCol w="1222829"/>
                <a:gridCol w="1295400"/>
                <a:gridCol w="1219200"/>
                <a:gridCol w="1215571"/>
                <a:gridCol w="1143000"/>
              </a:tblGrid>
              <a:tr h="823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T="45732" marB="4573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1</a:t>
                      </a: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2</a:t>
                      </a: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3</a:t>
                      </a: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4</a:t>
                      </a: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Problem 5</a:t>
                      </a: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4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Number of times the problem was considered the most important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32" marB="457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4" name="Rectangle 81"/>
          <p:cNvSpPr>
            <a:spLocks noChangeArrowheads="1"/>
          </p:cNvSpPr>
          <p:nvPr/>
        </p:nvSpPr>
        <p:spPr bwMode="auto">
          <a:xfrm>
            <a:off x="457200" y="3725863"/>
            <a:ext cx="82296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2000" dirty="0">
                <a:latin typeface="Arial" pitchFamily="34" charset="0"/>
              </a:rPr>
              <a:t>Summary of the observation:</a:t>
            </a:r>
          </a:p>
          <a:p>
            <a:pPr>
              <a:defRPr/>
            </a:pPr>
            <a:endParaRPr lang="en-US" sz="2000" dirty="0">
              <a:latin typeface="Arial" pitchFamily="34" charset="0"/>
            </a:endParaRPr>
          </a:p>
          <a:p>
            <a:pPr marL="457200" indent="-457200">
              <a:buFont typeface="Courier New" pitchFamily="49" charset="0"/>
              <a:buChar char="o"/>
              <a:defRPr/>
            </a:pPr>
            <a:r>
              <a:rPr lang="en-US" sz="2000" dirty="0">
                <a:latin typeface="Arial" pitchFamily="34" charset="0"/>
              </a:rPr>
              <a:t>Feed is the most critical problem affecting livestock production as farmers notified it,</a:t>
            </a:r>
          </a:p>
          <a:p>
            <a:pPr>
              <a:defRPr/>
            </a:pPr>
            <a:endParaRPr lang="en-US" sz="20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87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of </a:t>
            </a:r>
            <a:r>
              <a:rPr lang="en-US" dirty="0" err="1" smtClean="0"/>
              <a:t>Kebele</a:t>
            </a:r>
            <a:r>
              <a:rPr lang="en-US" dirty="0" smtClean="0"/>
              <a:t>: </a:t>
            </a:r>
            <a:r>
              <a:rPr lang="en-US" dirty="0" smtClean="0"/>
              <a:t>	</a:t>
            </a:r>
            <a:r>
              <a:rPr lang="en-US" dirty="0" err="1" smtClean="0"/>
              <a:t>Godino</a:t>
            </a:r>
            <a:endParaRPr lang="en-US" dirty="0" smtClean="0"/>
          </a:p>
          <a:p>
            <a:r>
              <a:rPr lang="en-US" dirty="0" smtClean="0"/>
              <a:t>Name of </a:t>
            </a:r>
            <a:r>
              <a:rPr lang="en-US" dirty="0" err="1" smtClean="0"/>
              <a:t>Woreda</a:t>
            </a:r>
            <a:r>
              <a:rPr lang="en-US" dirty="0" smtClean="0"/>
              <a:t>:</a:t>
            </a:r>
            <a:r>
              <a:rPr lang="en-US" dirty="0" smtClean="0"/>
              <a:t>	</a:t>
            </a:r>
            <a:r>
              <a:rPr lang="en-US" dirty="0" err="1" smtClean="0"/>
              <a:t>Ada’a</a:t>
            </a:r>
            <a:r>
              <a:rPr lang="en-US" dirty="0" smtClean="0"/>
              <a:t>  </a:t>
            </a:r>
          </a:p>
          <a:p>
            <a:r>
              <a:rPr lang="en-US" dirty="0" smtClean="0"/>
              <a:t>Country: 			Ethiopia</a:t>
            </a:r>
          </a:p>
          <a:p>
            <a:r>
              <a:rPr lang="en-US" dirty="0" smtClean="0"/>
              <a:t>Number of participants: 5 (males=4, females=1)</a:t>
            </a:r>
          </a:p>
          <a:p>
            <a:r>
              <a:rPr lang="en-US" dirty="0" smtClean="0"/>
              <a:t>Date: 			March 14, 2012</a:t>
            </a:r>
          </a:p>
          <a:p>
            <a:r>
              <a:rPr lang="en-US" dirty="0" smtClean="0"/>
              <a:t>Start time: 10:50 am	Finishing time: 1:45 </a:t>
            </a:r>
            <a:r>
              <a:rPr lang="en-US" dirty="0" smtClean="0"/>
              <a:t>pm</a:t>
            </a:r>
          </a:p>
          <a:p>
            <a:r>
              <a:rPr lang="en-US" dirty="0" smtClean="0"/>
              <a:t>Total </a:t>
            </a:r>
            <a:r>
              <a:rPr lang="en-US" dirty="0" smtClean="0"/>
              <a:t>time taken = 2:55hrs</a:t>
            </a:r>
          </a:p>
        </p:txBody>
      </p:sp>
    </p:spTree>
    <p:extLst>
      <p:ext uri="{BB962C8B-B14F-4D97-AF65-F5344CB8AC3E}">
        <p14:creationId xmlns:p14="http://schemas.microsoft.com/office/powerpoint/2010/main" val="241314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 of the farming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562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average farm size = 2ha or 8 </a:t>
            </a:r>
            <a:r>
              <a:rPr lang="en-US" sz="2400" dirty="0" err="1" smtClean="0"/>
              <a:t>kert</a:t>
            </a:r>
            <a:r>
              <a:rPr lang="en-US" sz="2400" dirty="0" smtClean="0"/>
              <a:t>; [1ha= 4 </a:t>
            </a:r>
            <a:r>
              <a:rPr lang="en-US" sz="2400" dirty="0" err="1" smtClean="0"/>
              <a:t>kert</a:t>
            </a:r>
            <a:r>
              <a:rPr lang="en-US" sz="2400" dirty="0" smtClean="0"/>
              <a:t>]</a:t>
            </a:r>
          </a:p>
          <a:p>
            <a:r>
              <a:rPr lang="en-US" sz="2400" dirty="0" smtClean="0"/>
              <a:t>The typical (or average) household size? 5 persons</a:t>
            </a:r>
          </a:p>
          <a:p>
            <a:r>
              <a:rPr lang="en-US" sz="2400" dirty="0" smtClean="0"/>
              <a:t>The rainfall pattern vary over a years 0-5, where 5 = heavy rainfall levels and 0=no rainfall)?</a:t>
            </a:r>
          </a:p>
          <a:p>
            <a:pPr lvl="1"/>
            <a:r>
              <a:rPr lang="en-US" sz="2000" dirty="0" smtClean="0"/>
              <a:t> Heavy RF		= July and August</a:t>
            </a:r>
          </a:p>
          <a:p>
            <a:pPr lvl="1"/>
            <a:r>
              <a:rPr lang="en-US" sz="2000" dirty="0" smtClean="0"/>
              <a:t> Medium RF	= June and September</a:t>
            </a:r>
          </a:p>
          <a:p>
            <a:pPr lvl="1"/>
            <a:r>
              <a:rPr lang="en-US" sz="2000" dirty="0" smtClean="0"/>
              <a:t> Small RF 		= April, May and October</a:t>
            </a:r>
          </a:p>
          <a:p>
            <a:pPr lvl="1"/>
            <a:r>
              <a:rPr lang="en-US" sz="2000" dirty="0" smtClean="0"/>
              <a:t> No RF		= November through March </a:t>
            </a:r>
          </a:p>
          <a:p>
            <a:r>
              <a:rPr lang="en-US" sz="2400" dirty="0" smtClean="0"/>
              <a:t>There are two cropping seasons </a:t>
            </a:r>
          </a:p>
          <a:p>
            <a:pPr lvl="1"/>
            <a:r>
              <a:rPr lang="en-US" sz="2000" dirty="0" err="1" smtClean="0"/>
              <a:t>Kiremet</a:t>
            </a:r>
            <a:r>
              <a:rPr lang="en-US" sz="2000" dirty="0" smtClean="0"/>
              <a:t>:	June - July, August &amp; September</a:t>
            </a:r>
          </a:p>
          <a:p>
            <a:pPr lvl="1"/>
            <a:r>
              <a:rPr lang="en-US" sz="2000" dirty="0" err="1" smtClean="0"/>
              <a:t>Bega</a:t>
            </a:r>
            <a:r>
              <a:rPr lang="en-US" sz="2000" dirty="0" smtClean="0"/>
              <a:t>:		October - May</a:t>
            </a:r>
          </a:p>
          <a:p>
            <a:r>
              <a:rPr lang="en-US" sz="2400" dirty="0" smtClean="0"/>
              <a:t>Most of the area is suitable for irrigation </a:t>
            </a:r>
          </a:p>
          <a:p>
            <a:r>
              <a:rPr lang="en-US" sz="2400" dirty="0" smtClean="0"/>
              <a:t>About  65% of the HH are using irrigation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902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BD47CD-6768-48B7-99A1-6370AEC17379}" type="slidenum">
              <a:rPr lang="en-US" sz="1400"/>
              <a:pPr eaLnBrk="1" hangingPunct="1"/>
              <a:t>4</a:t>
            </a:fld>
            <a:endParaRPr lang="en-US" sz="140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890375"/>
              </p:ext>
            </p:extLst>
          </p:nvPr>
        </p:nvGraphicFramePr>
        <p:xfrm>
          <a:off x="381000" y="762000"/>
          <a:ext cx="8381999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804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Availability of </a:t>
            </a:r>
            <a:r>
              <a:rPr lang="en-US" dirty="0" err="1" smtClean="0"/>
              <a:t>labour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There is shortage of </a:t>
            </a:r>
            <a:r>
              <a:rPr lang="en-US" sz="2400" dirty="0" err="1" smtClean="0"/>
              <a:t>labour</a:t>
            </a:r>
            <a:r>
              <a:rPr lang="en-US" sz="2400" dirty="0" smtClean="0"/>
              <a:t> due to seasonality of the work load</a:t>
            </a:r>
          </a:p>
          <a:p>
            <a:r>
              <a:rPr lang="en-US" sz="2400" dirty="0" smtClean="0"/>
              <a:t>When is it most required? During October to January  which is the main cropping season</a:t>
            </a:r>
          </a:p>
          <a:p>
            <a:r>
              <a:rPr lang="en-US" sz="2400" dirty="0" smtClean="0"/>
              <a:t> Price of (daily-paid) </a:t>
            </a:r>
            <a:r>
              <a:rPr lang="en-US" sz="2400" dirty="0" err="1" smtClean="0"/>
              <a:t>labour</a:t>
            </a:r>
            <a:r>
              <a:rPr lang="en-US" sz="2400" dirty="0" smtClean="0"/>
              <a:t> : between 45 to 50 birr/ day</a:t>
            </a:r>
          </a:p>
          <a:p>
            <a:r>
              <a:rPr lang="en-US" sz="2400" dirty="0" smtClean="0"/>
              <a:t> </a:t>
            </a:r>
            <a:r>
              <a:rPr lang="en-US" sz="2400" dirty="0" err="1" smtClean="0"/>
              <a:t>Labour</a:t>
            </a:r>
            <a:r>
              <a:rPr lang="en-US" sz="2400" dirty="0" smtClean="0"/>
              <a:t> is highly demanded &amp; very expensive during the cropping season</a:t>
            </a:r>
          </a:p>
          <a:p>
            <a:r>
              <a:rPr lang="en-US" sz="2400" dirty="0" smtClean="0"/>
              <a:t>Some Agricultural inputs: Credit &amp; land are not readily available</a:t>
            </a:r>
          </a:p>
          <a:p>
            <a:r>
              <a:rPr lang="en-US" sz="2400" dirty="0" smtClean="0"/>
              <a:t>Other Agricultural inputs : urea, plastic sheeting,  irrigation equipment's are not readily available in the local market so farmers are forced to search for them at big towns</a:t>
            </a:r>
          </a:p>
        </p:txBody>
      </p:sp>
    </p:spTree>
    <p:extLst>
      <p:ext uri="{BB962C8B-B14F-4D97-AF65-F5344CB8AC3E}">
        <p14:creationId xmlns:p14="http://schemas.microsoft.com/office/powerpoint/2010/main" val="151402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28BE86-948C-40CB-BC01-8694849C2C70}" type="slidenum">
              <a:rPr lang="en-US" sz="1400"/>
              <a:pPr eaLnBrk="1" hangingPunct="1"/>
              <a:t>6</a:t>
            </a:fld>
            <a:endParaRPr lang="en-US" sz="140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609600" y="378767"/>
            <a:ext cx="7543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Types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of Livestock raised in the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area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784389" name="Group 5"/>
          <p:cNvGraphicFramePr>
            <a:graphicFrameLocks noGrp="1"/>
          </p:cNvGraphicFramePr>
          <p:nvPr/>
        </p:nvGraphicFramePr>
        <p:xfrm>
          <a:off x="152400" y="1025525"/>
          <a:ext cx="8610599" cy="5638853"/>
        </p:xfrm>
        <a:graphic>
          <a:graphicData uri="http://schemas.openxmlformats.org/drawingml/2006/table">
            <a:tbl>
              <a:tblPr/>
              <a:tblGrid>
                <a:gridCol w="1978025"/>
                <a:gridCol w="3584574"/>
                <a:gridCol w="1525588"/>
                <a:gridCol w="1522412"/>
              </a:tblGrid>
              <a:tr h="1066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Livestock species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Use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% of HH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that own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the species.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Average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number of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animals per HH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Local Dairy cows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Mal calf, milk, manure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Improved dairy cows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Milk for sale, calf, manure,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Draught cattle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Draught, threshing, transport wood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Fattening cattle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To fiche more money for oxen replacement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Sheep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For sale, meat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Goats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For sale, meat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Poultry – village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For sale, for egg &amp; meat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90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Poultry – commercial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For sale, for egg &amp; meat</a:t>
                      </a:r>
                      <a:endParaRPr kumimoji="0" lang="nb-NO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kumimoji="0" lang="nb-NO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Horse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Cart &amp; saddle transport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Donkeys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Pack agricultural goods, fetch water, thresh crops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29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847DD52-EB7A-46C1-850D-50D0AAD24A7B}" type="slidenum">
              <a:rPr lang="en-US" sz="1400"/>
              <a:pPr eaLnBrk="1" hangingPunct="1"/>
              <a:t>7</a:t>
            </a:fld>
            <a:endParaRPr lang="en-US" sz="1400"/>
          </a:p>
        </p:txBody>
      </p:sp>
      <p:graphicFrame>
        <p:nvGraphicFramePr>
          <p:cNvPr id="3" name="Chart 2"/>
          <p:cNvGraphicFramePr/>
          <p:nvPr/>
        </p:nvGraphicFramePr>
        <p:xfrm>
          <a:off x="228600" y="990600"/>
          <a:ext cx="8534400" cy="49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79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of livestock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8229600" cy="5181600"/>
          </a:xfrm>
        </p:spPr>
        <p:txBody>
          <a:bodyPr>
            <a:noAutofit/>
          </a:bodyPr>
          <a:lstStyle/>
          <a:p>
            <a:r>
              <a:rPr lang="en-US" sz="2300" dirty="0" smtClean="0"/>
              <a:t>Housing – separate housing, rarely in coral </a:t>
            </a:r>
          </a:p>
          <a:p>
            <a:r>
              <a:rPr lang="en-US" sz="2300" dirty="0" smtClean="0"/>
              <a:t>Feeding of cattle (stall fed, tethered, open grazing) – open grazing dominant for local &amp; stall feeding for cross breed lactating.</a:t>
            </a:r>
          </a:p>
          <a:p>
            <a:r>
              <a:rPr lang="en-US" sz="2300" dirty="0" smtClean="0"/>
              <a:t> Feed processing (chopping, urea treatment, mixing etc.)- Combination of all.</a:t>
            </a:r>
          </a:p>
          <a:p>
            <a:r>
              <a:rPr lang="en-US" sz="2300" dirty="0" smtClean="0"/>
              <a:t> The veterinary services are there but the service is not adequate in most of the cases it is difficult to get drugs; the prophylactic method is not applicable. More over, the cost of treating animals is unaffordable by farmers.</a:t>
            </a:r>
          </a:p>
          <a:p>
            <a:r>
              <a:rPr lang="en-US" sz="2300" dirty="0" smtClean="0"/>
              <a:t>With regard to methods of livestock reproduction: AI &amp; natural mating is being practiced. </a:t>
            </a:r>
          </a:p>
          <a:p>
            <a:r>
              <a:rPr lang="en-US" sz="2300" dirty="0" smtClean="0"/>
              <a:t>However, the availability of AI – service is very problematic; also the rate of repeat services – 2 to 3 times per conception. Farmers are resort to cross bred bull services</a:t>
            </a:r>
          </a:p>
        </p:txBody>
      </p:sp>
    </p:spTree>
    <p:extLst>
      <p:ext uri="{BB962C8B-B14F-4D97-AF65-F5344CB8AC3E}">
        <p14:creationId xmlns:p14="http://schemas.microsoft.com/office/powerpoint/2010/main" val="13796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42CBA3-E3D1-4894-8B44-BD9E54A1EBE6}" type="slidenum">
              <a:rPr lang="en-US" sz="1400"/>
              <a:pPr eaLnBrk="1" hangingPunct="1"/>
              <a:t>9</a:t>
            </a:fld>
            <a:endParaRPr lang="en-US" sz="140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152400" y="304800"/>
          <a:ext cx="86106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181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</TotalTime>
  <Words>712</Words>
  <Application>Microsoft Office PowerPoint</Application>
  <PresentationFormat>On-screen Show (4:3)</PresentationFormat>
  <Paragraphs>163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FEAST Beef group presentation </vt:lpstr>
      <vt:lpstr>Introduction </vt:lpstr>
      <vt:lpstr>Description of the farming system</vt:lpstr>
      <vt:lpstr>PowerPoint Presentation</vt:lpstr>
      <vt:lpstr>Availability of labour</vt:lpstr>
      <vt:lpstr>PowerPoint Presentation</vt:lpstr>
      <vt:lpstr>PowerPoint Presentation</vt:lpstr>
      <vt:lpstr>Management of livestock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FEAST Presentation</dc:title>
  <dc:creator>Lukuyu, Ben (ILRI)</dc:creator>
  <cp:lastModifiedBy>Wamatu, Jane</cp:lastModifiedBy>
  <cp:revision>4</cp:revision>
  <dcterms:created xsi:type="dcterms:W3CDTF">2012-03-15T20:23:21Z</dcterms:created>
  <dcterms:modified xsi:type="dcterms:W3CDTF">2012-03-16T10:49:30Z</dcterms:modified>
</cp:coreProperties>
</file>